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8" r:id="rId23"/>
    <p:sldId id="289" r:id="rId24"/>
    <p:sldId id="290" r:id="rId25"/>
    <p:sldId id="285" r:id="rId26"/>
    <p:sldId id="286" r:id="rId27"/>
    <p:sldId id="281" r:id="rId28"/>
    <p:sldId id="287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78"/>
  </p:normalViewPr>
  <p:slideViewPr>
    <p:cSldViewPr snapToGrid="0" snapToObjects="1">
      <p:cViewPr varScale="1">
        <p:scale>
          <a:sx n="96" d="100"/>
          <a:sy n="96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D1B36-0FA1-4B18-A148-3F54A5145023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27C4-FFC1-4BEC-9A76-E79A9408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C3EE-160D-2540-AFCB-915331EAA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3C877-2235-E243-9940-4D3F29D02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0825F-3341-964E-B209-C641C45D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2673-AD07-054A-8F6C-3C00E306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EBA90-3ED4-BD45-BF53-75986A97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6333-5662-134C-8A61-C0D97641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57FB0-B583-7347-AA25-EFCB79D92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D30D9-0778-CE44-9A21-AF9C2A82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C154A-676E-114A-B359-ECB8DF8B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8226-70D2-DB45-AC23-34CBDA9C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2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DD3A2-04E0-E242-AD65-3D96BAD63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5943A-423F-3E47-BFC2-345553778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C831A-1B0A-9E47-80BF-1B4ECC88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2217-155D-6945-A9E8-ED187F83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21997-B701-F043-94C2-25E13C50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7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3820-ED2F-FA4E-8A33-9CBF9721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E8A6-EBEC-B44A-912C-73112CEE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0DE54-372C-4743-9A05-9920F39A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6D435-F446-B349-934A-2AE25C46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837E-1125-1F49-B2FB-37843F28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FD81-E0E2-D84A-A138-C9546298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04183-594B-A04D-858A-446952660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626CA-E1C7-3E43-B012-8BDCBAF4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A3D18-DD7A-E041-A9E2-FA528BA9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2E36-B229-EE4A-9741-540B88E6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6E4F-05AA-9E4C-AADC-1771D2D4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3EC2C-0227-0F40-921B-DDBF1D4FB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81995-4D06-2743-B2A6-B58354749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922D7-9CD4-A644-9A16-39E0FF0B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F9441-C76A-6F4F-858D-94F1108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0802F-2E99-8442-AAFF-2438A02D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5C0F-A747-1744-B7C5-66DB0144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A32AA-63DD-C44E-8B0C-323B9F73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9316A-7E25-F14D-81A8-81C58FF70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A5DC2-4B8A-8647-8498-F93F78546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1EAFF-9687-3545-91B1-3302DA92B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043D7-E1E2-CE40-B629-7A252732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B1219-1610-D642-B551-E078802F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E7615-1445-7F46-BA0F-5F07895B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2523-0BED-D64C-B8E6-F98E3829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29D76-6D0C-C847-AA1D-62AF8A0E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EDDC6-0350-144A-9B2B-F6E60291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B617F-C16F-5E49-BC2C-AD03FE49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0DA85-687A-6F44-87D9-27895FED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3446D-7737-D547-A07E-FBE0971B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CFA84-7FFB-154C-9AB5-302C6705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3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309B-6F4D-7545-811D-86EDC332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DF82A-0E28-304C-951A-6ACADEF19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D2A0A-A15A-294D-ACB0-140C96F3B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C7BA6-B99F-A844-864D-8E2954CE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35079-8AE3-5B4B-987F-8B137A0A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CE89A-390C-754E-B960-40BE7A08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7A34-581E-4D44-B86C-80F77AC7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A1401-FE95-3D47-998E-2FAFDA523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B5B7-9D9B-AF4E-990B-FE8B9912D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72ED-214C-C845-BD74-17C3EF67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D22C8-EB2C-FA47-ADCF-2E6052FD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5931F-F128-F448-AF2B-FDCA918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BA1B1-2FA9-114A-9D71-A1D0197B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CC1D5-20E4-2548-9A67-B840B94B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41F81-7235-7249-818A-1987D271D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D1CA-7C7D-8344-AB37-DB11D29DD8D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FA205-599F-2A4A-9330-71931C012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70BDD-FEC7-4141-981B-A36DF1460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7893-5272-4D41-BBB6-851E84178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FDBD-F049-9742-90E8-2A1CBFF63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Analysis of Medium and Heavy-Duty Vehicles in the Inland Empire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1817D-7205-7E4C-B6E5-8EC32EEA1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–</a:t>
            </a:r>
          </a:p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Bhavik Khatri, CSUSB</a:t>
            </a:r>
          </a:p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Kalyan Ayyagari, CSUSB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6284CE-950E-FD46-B600-F4D35192355C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2F3D5F30-1ACA-FB42-BF78-6F17CB2C3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80E9ED-8814-DC4E-978E-57BDB2965E51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9047B28-592A-3741-9402-682A869B99E2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8FCD9F3-6DBD-1440-B1F0-3CBB7EDEB1E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DF7F065-7B30-8C42-9539-2C119E4B1A57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C21FD9-247F-884E-989E-080DE009BFCE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3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5" y="665703"/>
            <a:ext cx="11786451" cy="6224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 of the Sub-Regions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oogle Shape;169;p10">
            <a:extLst>
              <a:ext uri="{FF2B5EF4-FFF2-40B4-BE49-F238E27FC236}">
                <a16:creationId xmlns:a16="http://schemas.microsoft.com/office/drawing/2014/main" id="{3CC4C4E5-CA51-41F3-6DFD-B4BDBE87D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699301"/>
              </p:ext>
            </p:extLst>
          </p:nvPr>
        </p:nvGraphicFramePr>
        <p:xfrm>
          <a:off x="387506" y="1255624"/>
          <a:ext cx="10991872" cy="515231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A6B6DE"/>
                    </a:gs>
                    <a:gs pos="50000">
                      <a:srgbClr val="98AAD9"/>
                    </a:gs>
                    <a:gs pos="100000">
                      <a:srgbClr val="859CD7"/>
                    </a:gs>
                  </a:gsLst>
                  <a:lin ang="5400000" scaled="0"/>
                </a:gradFill>
              </a:tblPr>
              <a:tblGrid>
                <a:gridCol w="152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6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3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34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</a:rPr>
                        <a:t>East Region</a:t>
                      </a:r>
                      <a:endParaRPr sz="1400" u="none" strike="noStrike" cap="none" dirty="0"/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North Region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North Center Region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South Region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South Center Region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</a:rPr>
                        <a:t>West Region</a:t>
                      </a: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4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Coachella Valley Area</a:t>
                      </a:r>
                      <a:endParaRPr sz="1500" b="1" dirty="0">
                        <a:solidFill>
                          <a:srgbClr val="0070C0"/>
                        </a:solidFill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sym typeface="Calibri"/>
                        </a:rPr>
                        <a:t>High Desert Area</a:t>
                      </a:r>
                      <a:endParaRPr sz="1500" b="1" dirty="0">
                        <a:solidFill>
                          <a:srgbClr val="0070C0"/>
                        </a:solidFill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sym typeface="Calibri"/>
                        </a:rPr>
                        <a:t>San Bernardino &amp; nearby cities</a:t>
                      </a:r>
                      <a:endParaRPr sz="1500" b="1" dirty="0">
                        <a:solidFill>
                          <a:srgbClr val="0070C0"/>
                        </a:solidFill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sym typeface="Calibri"/>
                        </a:rPr>
                        <a:t>Temecula Area</a:t>
                      </a:r>
                      <a:endParaRPr sz="1500" b="1" dirty="0">
                        <a:solidFill>
                          <a:srgbClr val="0070C0"/>
                        </a:solidFill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sym typeface="Calibri"/>
                        </a:rPr>
                        <a:t>Riverside &amp; nearby cities</a:t>
                      </a:r>
                      <a:endParaRPr sz="1500" b="1" dirty="0">
                        <a:solidFill>
                          <a:srgbClr val="0070C0"/>
                        </a:solidFill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sym typeface="Calibri"/>
                        </a:rPr>
                        <a:t>Ontario, Rancho Cucamonga &amp; nearby cities</a:t>
                      </a:r>
                      <a:endParaRPr sz="1500" b="1" dirty="0">
                        <a:solidFill>
                          <a:srgbClr val="0070C0"/>
                        </a:solidFill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506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 dirty="0">
                          <a:solidFill>
                            <a:schemeClr val="dk1"/>
                          </a:solidFill>
                        </a:rPr>
                        <a:t>Twentynine Palms</a:t>
                      </a:r>
                      <a:endParaRPr sz="15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Victorville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Yucaipa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Murrieta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Calimesa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 dirty="0">
                          <a:solidFill>
                            <a:schemeClr val="dk1"/>
                          </a:solidFill>
                        </a:rPr>
                        <a:t>Chino Hills</a:t>
                      </a:r>
                      <a:endParaRPr sz="15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Yucca Valley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Adelanto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Grand Terrace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Lake Elsinore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Norco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Rancho Cucamonga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Indian Wells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Big Bear Lake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Colton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San Jacinto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Beaumont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Montclair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La Quinta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Barstow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Redlands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Wildomar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Riverside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Upland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Desert Hot Springs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Hesperia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Rialto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Canyon Lake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Corona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Chino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Rancho Mirage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Apple Valley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Fontana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Perris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Banning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Ontario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Cathedral City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Highland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Menifee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Moreno Valley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Claremont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Indio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Loma Linda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Temecula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Eastvale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Pomona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Palm Springs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San Bernardino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Hemet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Jurupa Valley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Palm Desert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5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Coachella</a:t>
                      </a:r>
                      <a:endParaRPr sz="1400" u="none" strike="noStrike" cap="none" dirty="0"/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50" marR="6150" marT="6150" marB="885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30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84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1487"/>
            <a:ext cx="12192000" cy="59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8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oogle Shape;205;p14">
            <a:extLst>
              <a:ext uri="{FF2B5EF4-FFF2-40B4-BE49-F238E27FC236}">
                <a16:creationId xmlns:a16="http://schemas.microsoft.com/office/drawing/2014/main" id="{66696253-8AB6-2419-3D57-00B64BB2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864944"/>
              </p:ext>
            </p:extLst>
          </p:nvPr>
        </p:nvGraphicFramePr>
        <p:xfrm>
          <a:off x="838200" y="2592779"/>
          <a:ext cx="10515600" cy="3024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rPr lang="en-US" sz="4300" b="1" u="none" strike="noStrike" cap="none" dirty="0">
                          <a:solidFill>
                            <a:schemeClr val="dk1"/>
                          </a:solidFill>
                        </a:rPr>
                        <a:t>Truck Type</a:t>
                      </a:r>
                      <a:endParaRPr sz="1400" u="none" strike="noStrike" cap="none" dirty="0"/>
                    </a:p>
                  </a:txBody>
                  <a:tcPr marL="122275" marR="122275" marT="122275" marB="24457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rPr lang="en-US" sz="4300" b="1" u="none" strike="noStrike" cap="none">
                          <a:solidFill>
                            <a:schemeClr val="dk1"/>
                          </a:solidFill>
                        </a:rPr>
                        <a:t>Approximate Trip Count</a:t>
                      </a:r>
                      <a:endParaRPr sz="1400" u="none" strike="noStrike" cap="none"/>
                    </a:p>
                  </a:txBody>
                  <a:tcPr marL="122275" marR="122275" marT="122275" marB="2445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solidFill>
                            <a:schemeClr val="dk1"/>
                          </a:solidFill>
                        </a:rPr>
                        <a:t>Medium Duty</a:t>
                      </a:r>
                      <a:endParaRPr sz="1400" u="none" strike="noStrike" cap="none"/>
                    </a:p>
                  </a:txBody>
                  <a:tcPr marL="122275" marR="122275" marT="122275" marB="244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0" u="none" strike="noStrike" cap="none">
                          <a:solidFill>
                            <a:schemeClr val="dk1"/>
                          </a:solidFill>
                        </a:rPr>
                        <a:t>2,200,000</a:t>
                      </a:r>
                      <a:endParaRPr sz="32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2275" marR="122275" marT="122275" marB="244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solidFill>
                            <a:schemeClr val="dk1"/>
                          </a:solidFill>
                        </a:rPr>
                        <a:t>Heavy Duty</a:t>
                      </a:r>
                      <a:endParaRPr sz="1400" u="none" strike="noStrike" cap="none"/>
                    </a:p>
                  </a:txBody>
                  <a:tcPr marL="122275" marR="122275" marT="122275" marB="244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0" u="none" strike="noStrike" cap="none" dirty="0">
                          <a:solidFill>
                            <a:schemeClr val="dk1"/>
                          </a:solidFill>
                        </a:rPr>
                        <a:t>1,800,000</a:t>
                      </a:r>
                      <a:endParaRPr sz="3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2275" marR="122275" marT="122275" marB="244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19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31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Volume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6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Count – Trucks passing through Sub-Regions - 2021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oogle Shape;225;p17">
            <a:extLst>
              <a:ext uri="{FF2B5EF4-FFF2-40B4-BE49-F238E27FC236}">
                <a16:creationId xmlns:a16="http://schemas.microsoft.com/office/drawing/2014/main" id="{04DD1704-743A-5598-9CC7-D561FE3458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163" y="1518639"/>
            <a:ext cx="4754880" cy="474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6;p17">
            <a:extLst>
              <a:ext uri="{FF2B5EF4-FFF2-40B4-BE49-F238E27FC236}">
                <a16:creationId xmlns:a16="http://schemas.microsoft.com/office/drawing/2014/main" id="{26D7FDF5-B453-030F-76DD-1ACFAABE6F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6400" y="1541121"/>
            <a:ext cx="4754880" cy="4717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5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Charging Costs based of Time of Use Periods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232;p18">
            <a:extLst>
              <a:ext uri="{FF2B5EF4-FFF2-40B4-BE49-F238E27FC236}">
                <a16:creationId xmlns:a16="http://schemas.microsoft.com/office/drawing/2014/main" id="{11B989EF-77DF-9E26-39A0-5BEB4D8B9A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870" y="1641713"/>
            <a:ext cx="8229600" cy="44668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581B7-F828-46D1-EFDB-D32DCA8CFA88}"/>
              </a:ext>
            </a:extLst>
          </p:cNvPr>
          <p:cNvSpPr txBox="1"/>
          <p:nvPr/>
        </p:nvSpPr>
        <p:spPr>
          <a:xfrm>
            <a:off x="8058001" y="6046487"/>
            <a:ext cx="253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SoCal Edison</a:t>
            </a:r>
          </a:p>
        </p:txBody>
      </p:sp>
    </p:spTree>
    <p:extLst>
      <p:ext uri="{BB962C8B-B14F-4D97-AF65-F5344CB8AC3E}">
        <p14:creationId xmlns:p14="http://schemas.microsoft.com/office/powerpoint/2010/main" val="24557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Count by Hour Segments - 2021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oogle Shape;239;p19">
            <a:extLst>
              <a:ext uri="{FF2B5EF4-FFF2-40B4-BE49-F238E27FC236}">
                <a16:creationId xmlns:a16="http://schemas.microsoft.com/office/drawing/2014/main" id="{D9A1C4A7-B49B-7BF7-78BA-8E2D86E695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044747"/>
            <a:ext cx="5486400" cy="360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40;p19">
            <a:extLst>
              <a:ext uri="{FF2B5EF4-FFF2-40B4-BE49-F238E27FC236}">
                <a16:creationId xmlns:a16="http://schemas.microsoft.com/office/drawing/2014/main" id="{BB3874B2-0042-EDA5-8713-026CF722EA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4513" y="2044746"/>
            <a:ext cx="5486400" cy="360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41;p19">
            <a:extLst>
              <a:ext uri="{FF2B5EF4-FFF2-40B4-BE49-F238E27FC236}">
                <a16:creationId xmlns:a16="http://schemas.microsoft.com/office/drawing/2014/main" id="{F921167C-6525-4299-779F-CB99DFD56A55}"/>
              </a:ext>
            </a:extLst>
          </p:cNvPr>
          <p:cNvSpPr/>
          <p:nvPr/>
        </p:nvSpPr>
        <p:spPr>
          <a:xfrm>
            <a:off x="2910724" y="3901905"/>
            <a:ext cx="544452" cy="140999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2;p19">
            <a:extLst>
              <a:ext uri="{FF2B5EF4-FFF2-40B4-BE49-F238E27FC236}">
                <a16:creationId xmlns:a16="http://schemas.microsoft.com/office/drawing/2014/main" id="{6CF6E083-96E9-7509-8ECF-9C77D9685C6B}"/>
              </a:ext>
            </a:extLst>
          </p:cNvPr>
          <p:cNvSpPr/>
          <p:nvPr/>
        </p:nvSpPr>
        <p:spPr>
          <a:xfrm>
            <a:off x="4427162" y="3845331"/>
            <a:ext cx="544452" cy="140999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3;p19">
            <a:extLst>
              <a:ext uri="{FF2B5EF4-FFF2-40B4-BE49-F238E27FC236}">
                <a16:creationId xmlns:a16="http://schemas.microsoft.com/office/drawing/2014/main" id="{19E109E6-4639-5615-619A-6EE7DE0135CA}"/>
              </a:ext>
            </a:extLst>
          </p:cNvPr>
          <p:cNvSpPr/>
          <p:nvPr/>
        </p:nvSpPr>
        <p:spPr>
          <a:xfrm>
            <a:off x="5144954" y="3843435"/>
            <a:ext cx="544452" cy="140999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244;p19">
            <a:extLst>
              <a:ext uri="{FF2B5EF4-FFF2-40B4-BE49-F238E27FC236}">
                <a16:creationId xmlns:a16="http://schemas.microsoft.com/office/drawing/2014/main" id="{4868DCD5-9BC9-208F-EEBF-6FFD775E281D}"/>
              </a:ext>
            </a:extLst>
          </p:cNvPr>
          <p:cNvCxnSpPr/>
          <p:nvPr/>
        </p:nvCxnSpPr>
        <p:spPr>
          <a:xfrm rot="10800000">
            <a:off x="1235487" y="4034528"/>
            <a:ext cx="346390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245;p19">
            <a:extLst>
              <a:ext uri="{FF2B5EF4-FFF2-40B4-BE49-F238E27FC236}">
                <a16:creationId xmlns:a16="http://schemas.microsoft.com/office/drawing/2014/main" id="{1933E4D0-4A25-0D2B-8971-1898A281B342}"/>
              </a:ext>
            </a:extLst>
          </p:cNvPr>
          <p:cNvCxnSpPr/>
          <p:nvPr/>
        </p:nvCxnSpPr>
        <p:spPr>
          <a:xfrm rot="10800000">
            <a:off x="1235487" y="5074571"/>
            <a:ext cx="50955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46;p19">
            <a:extLst>
              <a:ext uri="{FF2B5EF4-FFF2-40B4-BE49-F238E27FC236}">
                <a16:creationId xmlns:a16="http://schemas.microsoft.com/office/drawing/2014/main" id="{C8AEC6F2-4EF4-161B-23F9-FFB222E60F9E}"/>
              </a:ext>
            </a:extLst>
          </p:cNvPr>
          <p:cNvSpPr/>
          <p:nvPr/>
        </p:nvSpPr>
        <p:spPr>
          <a:xfrm>
            <a:off x="11014682" y="2310431"/>
            <a:ext cx="390888" cy="294299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47;p19">
            <a:extLst>
              <a:ext uri="{FF2B5EF4-FFF2-40B4-BE49-F238E27FC236}">
                <a16:creationId xmlns:a16="http://schemas.microsoft.com/office/drawing/2014/main" id="{571085C3-0AFC-00E0-C092-44774AEF61A6}"/>
              </a:ext>
            </a:extLst>
          </p:cNvPr>
          <p:cNvSpPr/>
          <p:nvPr/>
        </p:nvSpPr>
        <p:spPr>
          <a:xfrm>
            <a:off x="10308524" y="3001466"/>
            <a:ext cx="311779" cy="231043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48;p19">
            <a:extLst>
              <a:ext uri="{FF2B5EF4-FFF2-40B4-BE49-F238E27FC236}">
                <a16:creationId xmlns:a16="http://schemas.microsoft.com/office/drawing/2014/main" id="{9F30F87C-7074-0D6C-2D96-EE7778A702EE}"/>
              </a:ext>
            </a:extLst>
          </p:cNvPr>
          <p:cNvSpPr/>
          <p:nvPr/>
        </p:nvSpPr>
        <p:spPr>
          <a:xfrm>
            <a:off x="9601783" y="4383536"/>
            <a:ext cx="231511" cy="86989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49;p19">
            <a:extLst>
              <a:ext uri="{FF2B5EF4-FFF2-40B4-BE49-F238E27FC236}">
                <a16:creationId xmlns:a16="http://schemas.microsoft.com/office/drawing/2014/main" id="{DED574E1-56DB-2DE9-4DCF-CB7028F22770}"/>
              </a:ext>
            </a:extLst>
          </p:cNvPr>
          <p:cNvCxnSpPr/>
          <p:nvPr/>
        </p:nvCxnSpPr>
        <p:spPr>
          <a:xfrm rot="10800000">
            <a:off x="7049954" y="4606900"/>
            <a:ext cx="26675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063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3987-F765-524A-91AD-57798846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73" y="1804955"/>
            <a:ext cx="11786451" cy="42798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Study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4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5;p20">
            <a:extLst>
              <a:ext uri="{FF2B5EF4-FFF2-40B4-BE49-F238E27FC236}">
                <a16:creationId xmlns:a16="http://schemas.microsoft.com/office/drawing/2014/main" id="{57FBC895-3228-E223-10F1-528EAEF5D6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3"/>
            <a:ext cx="12192000" cy="68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6;p20">
            <a:extLst>
              <a:ext uri="{FF2B5EF4-FFF2-40B4-BE49-F238E27FC236}">
                <a16:creationId xmlns:a16="http://schemas.microsoft.com/office/drawing/2014/main" id="{47D6AE27-3048-EC17-977F-934D8B3F0C71}"/>
              </a:ext>
            </a:extLst>
          </p:cNvPr>
          <p:cNvSpPr txBox="1"/>
          <p:nvPr/>
        </p:nvSpPr>
        <p:spPr>
          <a:xfrm>
            <a:off x="1319249" y="1229023"/>
            <a:ext cx="5501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8.45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7;p20">
            <a:extLst>
              <a:ext uri="{FF2B5EF4-FFF2-40B4-BE49-F238E27FC236}">
                <a16:creationId xmlns:a16="http://schemas.microsoft.com/office/drawing/2014/main" id="{5AF11707-4068-EA89-271B-2E8A4DB4E824}"/>
              </a:ext>
            </a:extLst>
          </p:cNvPr>
          <p:cNvSpPr txBox="1"/>
          <p:nvPr/>
        </p:nvSpPr>
        <p:spPr>
          <a:xfrm>
            <a:off x="2595453" y="2246962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3.52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58;p20">
            <a:extLst>
              <a:ext uri="{FF2B5EF4-FFF2-40B4-BE49-F238E27FC236}">
                <a16:creationId xmlns:a16="http://schemas.microsoft.com/office/drawing/2014/main" id="{D0908B77-18D8-A79C-4C78-9A1550901513}"/>
              </a:ext>
            </a:extLst>
          </p:cNvPr>
          <p:cNvSpPr txBox="1"/>
          <p:nvPr/>
        </p:nvSpPr>
        <p:spPr>
          <a:xfrm>
            <a:off x="1410620" y="2688535"/>
            <a:ext cx="548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9.57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9;p20">
            <a:extLst>
              <a:ext uri="{FF2B5EF4-FFF2-40B4-BE49-F238E27FC236}">
                <a16:creationId xmlns:a16="http://schemas.microsoft.com/office/drawing/2014/main" id="{33D28E5F-0A01-60A8-1E7C-161E697C5EC8}"/>
              </a:ext>
            </a:extLst>
          </p:cNvPr>
          <p:cNvSpPr txBox="1"/>
          <p:nvPr/>
        </p:nvSpPr>
        <p:spPr>
          <a:xfrm>
            <a:off x="318526" y="2799369"/>
            <a:ext cx="1000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0;p20">
            <a:extLst>
              <a:ext uri="{FF2B5EF4-FFF2-40B4-BE49-F238E27FC236}">
                <a16:creationId xmlns:a16="http://schemas.microsoft.com/office/drawing/2014/main" id="{EEF70F42-548A-CD2B-7EB2-1D8E4D099FC3}"/>
              </a:ext>
            </a:extLst>
          </p:cNvPr>
          <p:cNvSpPr txBox="1"/>
          <p:nvPr/>
        </p:nvSpPr>
        <p:spPr>
          <a:xfrm>
            <a:off x="318526" y="1639500"/>
            <a:ext cx="10023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1;p20">
            <a:extLst>
              <a:ext uri="{FF2B5EF4-FFF2-40B4-BE49-F238E27FC236}">
                <a16:creationId xmlns:a16="http://schemas.microsoft.com/office/drawing/2014/main" id="{0AE36B0E-DF87-6CEE-B384-06E2380B5DD8}"/>
              </a:ext>
            </a:extLst>
          </p:cNvPr>
          <p:cNvSpPr txBox="1"/>
          <p:nvPr/>
        </p:nvSpPr>
        <p:spPr>
          <a:xfrm>
            <a:off x="318526" y="2219434"/>
            <a:ext cx="5373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23.84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;p20">
            <a:extLst>
              <a:ext uri="{FF2B5EF4-FFF2-40B4-BE49-F238E27FC236}">
                <a16:creationId xmlns:a16="http://schemas.microsoft.com/office/drawing/2014/main" id="{40BF62DF-5331-1132-FD43-1A435B962333}"/>
              </a:ext>
            </a:extLst>
          </p:cNvPr>
          <p:cNvSpPr txBox="1"/>
          <p:nvPr/>
        </p:nvSpPr>
        <p:spPr>
          <a:xfrm>
            <a:off x="6094719" y="998190"/>
            <a:ext cx="5501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3;p20">
            <a:extLst>
              <a:ext uri="{FF2B5EF4-FFF2-40B4-BE49-F238E27FC236}">
                <a16:creationId xmlns:a16="http://schemas.microsoft.com/office/drawing/2014/main" id="{9BAC0EC5-8448-B9A6-1C15-499256EB1D06}"/>
              </a:ext>
            </a:extLst>
          </p:cNvPr>
          <p:cNvSpPr txBox="1"/>
          <p:nvPr/>
        </p:nvSpPr>
        <p:spPr>
          <a:xfrm>
            <a:off x="7236091" y="2246961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4;p20">
            <a:extLst>
              <a:ext uri="{FF2B5EF4-FFF2-40B4-BE49-F238E27FC236}">
                <a16:creationId xmlns:a16="http://schemas.microsoft.com/office/drawing/2014/main" id="{A55D16E1-9210-E771-68AC-600F2CA1809C}"/>
              </a:ext>
            </a:extLst>
          </p:cNvPr>
          <p:cNvSpPr txBox="1"/>
          <p:nvPr/>
        </p:nvSpPr>
        <p:spPr>
          <a:xfrm>
            <a:off x="6274450" y="2688534"/>
            <a:ext cx="548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10.28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5;p20">
            <a:extLst>
              <a:ext uri="{FF2B5EF4-FFF2-40B4-BE49-F238E27FC236}">
                <a16:creationId xmlns:a16="http://schemas.microsoft.com/office/drawing/2014/main" id="{EEFDC153-06CF-C730-F28E-0B4F1F1DAC9E}"/>
              </a:ext>
            </a:extLst>
          </p:cNvPr>
          <p:cNvSpPr txBox="1"/>
          <p:nvPr/>
        </p:nvSpPr>
        <p:spPr>
          <a:xfrm>
            <a:off x="4916828" y="2799369"/>
            <a:ext cx="1000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27.93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6;p20">
            <a:extLst>
              <a:ext uri="{FF2B5EF4-FFF2-40B4-BE49-F238E27FC236}">
                <a16:creationId xmlns:a16="http://schemas.microsoft.com/office/drawing/2014/main" id="{54BA1CDB-AC38-8BF9-D8F2-336C6F5495B1}"/>
              </a:ext>
            </a:extLst>
          </p:cNvPr>
          <p:cNvSpPr txBox="1"/>
          <p:nvPr/>
        </p:nvSpPr>
        <p:spPr>
          <a:xfrm>
            <a:off x="4913783" y="1408667"/>
            <a:ext cx="10023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26.36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67;p20">
            <a:extLst>
              <a:ext uri="{FF2B5EF4-FFF2-40B4-BE49-F238E27FC236}">
                <a16:creationId xmlns:a16="http://schemas.microsoft.com/office/drawing/2014/main" id="{C8EC5A61-5D4C-DA39-91AF-CA26F1E6A80F}"/>
              </a:ext>
            </a:extLst>
          </p:cNvPr>
          <p:cNvSpPr txBox="1"/>
          <p:nvPr/>
        </p:nvSpPr>
        <p:spPr>
          <a:xfrm>
            <a:off x="4955910" y="2155449"/>
            <a:ext cx="5373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68;p20">
            <a:extLst>
              <a:ext uri="{FF2B5EF4-FFF2-40B4-BE49-F238E27FC236}">
                <a16:creationId xmlns:a16="http://schemas.microsoft.com/office/drawing/2014/main" id="{1E154BFA-60F8-B7DD-2F7C-D4F57E27EF9D}"/>
              </a:ext>
            </a:extLst>
          </p:cNvPr>
          <p:cNvSpPr txBox="1"/>
          <p:nvPr/>
        </p:nvSpPr>
        <p:spPr>
          <a:xfrm>
            <a:off x="1409818" y="4311602"/>
            <a:ext cx="5501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69;p20">
            <a:extLst>
              <a:ext uri="{FF2B5EF4-FFF2-40B4-BE49-F238E27FC236}">
                <a16:creationId xmlns:a16="http://schemas.microsoft.com/office/drawing/2014/main" id="{7850CB6B-BCF8-5047-AC30-D34C165CA45A}"/>
              </a:ext>
            </a:extLst>
          </p:cNvPr>
          <p:cNvSpPr txBox="1"/>
          <p:nvPr/>
        </p:nvSpPr>
        <p:spPr>
          <a:xfrm>
            <a:off x="2747853" y="5631172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70;p20">
            <a:extLst>
              <a:ext uri="{FF2B5EF4-FFF2-40B4-BE49-F238E27FC236}">
                <a16:creationId xmlns:a16="http://schemas.microsoft.com/office/drawing/2014/main" id="{E4CD5123-CB6A-DD2E-8701-FDB277928FF6}"/>
              </a:ext>
            </a:extLst>
          </p:cNvPr>
          <p:cNvSpPr txBox="1"/>
          <p:nvPr/>
        </p:nvSpPr>
        <p:spPr>
          <a:xfrm>
            <a:off x="1595126" y="6097025"/>
            <a:ext cx="548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71;p20">
            <a:extLst>
              <a:ext uri="{FF2B5EF4-FFF2-40B4-BE49-F238E27FC236}">
                <a16:creationId xmlns:a16="http://schemas.microsoft.com/office/drawing/2014/main" id="{DDC3801E-6B6A-7000-40EC-E1B44DB74F4D}"/>
              </a:ext>
            </a:extLst>
          </p:cNvPr>
          <p:cNvSpPr txBox="1"/>
          <p:nvPr/>
        </p:nvSpPr>
        <p:spPr>
          <a:xfrm>
            <a:off x="2930311" y="4724413"/>
            <a:ext cx="1000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72;p20">
            <a:extLst>
              <a:ext uri="{FF2B5EF4-FFF2-40B4-BE49-F238E27FC236}">
                <a16:creationId xmlns:a16="http://schemas.microsoft.com/office/drawing/2014/main" id="{E4A656C9-321F-29A5-95AC-23633CC8F133}"/>
              </a:ext>
            </a:extLst>
          </p:cNvPr>
          <p:cNvCxnSpPr>
            <a:endCxn id="23" idx="2"/>
          </p:cNvCxnSpPr>
          <p:nvPr/>
        </p:nvCxnSpPr>
        <p:spPr>
          <a:xfrm rot="10800000">
            <a:off x="846007" y="5381509"/>
            <a:ext cx="563700" cy="34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" name="Google Shape;274;p20">
            <a:extLst>
              <a:ext uri="{FF2B5EF4-FFF2-40B4-BE49-F238E27FC236}">
                <a16:creationId xmlns:a16="http://schemas.microsoft.com/office/drawing/2014/main" id="{790BE36D-B135-229F-F603-B9D20DE774CE}"/>
              </a:ext>
            </a:extLst>
          </p:cNvPr>
          <p:cNvCxnSpPr/>
          <p:nvPr/>
        </p:nvCxnSpPr>
        <p:spPr>
          <a:xfrm rot="10800000">
            <a:off x="5434651" y="5449333"/>
            <a:ext cx="481458" cy="25826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273;p20">
            <a:extLst>
              <a:ext uri="{FF2B5EF4-FFF2-40B4-BE49-F238E27FC236}">
                <a16:creationId xmlns:a16="http://schemas.microsoft.com/office/drawing/2014/main" id="{C7231C95-4C32-6B22-B98C-FE995450DCE7}"/>
              </a:ext>
            </a:extLst>
          </p:cNvPr>
          <p:cNvSpPr txBox="1"/>
          <p:nvPr/>
        </p:nvSpPr>
        <p:spPr>
          <a:xfrm>
            <a:off x="344844" y="4919844"/>
            <a:ext cx="10023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19.28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75;p20">
            <a:extLst>
              <a:ext uri="{FF2B5EF4-FFF2-40B4-BE49-F238E27FC236}">
                <a16:creationId xmlns:a16="http://schemas.microsoft.com/office/drawing/2014/main" id="{91868644-D0B0-1A06-DEF5-A2A54575D203}"/>
              </a:ext>
            </a:extLst>
          </p:cNvPr>
          <p:cNvCxnSpPr>
            <a:endCxn id="20" idx="1"/>
          </p:cNvCxnSpPr>
          <p:nvPr/>
        </p:nvCxnSpPr>
        <p:spPr>
          <a:xfrm rot="10800000" flipH="1">
            <a:off x="1810711" y="4955246"/>
            <a:ext cx="1119600" cy="84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Google Shape;276;p20">
            <a:extLst>
              <a:ext uri="{FF2B5EF4-FFF2-40B4-BE49-F238E27FC236}">
                <a16:creationId xmlns:a16="http://schemas.microsoft.com/office/drawing/2014/main" id="{0863A4C4-2425-ED0E-AD17-CDEB0E9AA9F2}"/>
              </a:ext>
            </a:extLst>
          </p:cNvPr>
          <p:cNvSpPr txBox="1"/>
          <p:nvPr/>
        </p:nvSpPr>
        <p:spPr>
          <a:xfrm>
            <a:off x="453620" y="6141087"/>
            <a:ext cx="5373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31.39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77;p20">
            <a:extLst>
              <a:ext uri="{FF2B5EF4-FFF2-40B4-BE49-F238E27FC236}">
                <a16:creationId xmlns:a16="http://schemas.microsoft.com/office/drawing/2014/main" id="{58F1FD4A-2935-4A72-CEB3-1733BC07AF5A}"/>
              </a:ext>
            </a:extLst>
          </p:cNvPr>
          <p:cNvCxnSpPr/>
          <p:nvPr/>
        </p:nvCxnSpPr>
        <p:spPr>
          <a:xfrm rot="10800000" flipH="1">
            <a:off x="6514900" y="5093345"/>
            <a:ext cx="1119571" cy="84459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" name="Google Shape;278;p20">
            <a:extLst>
              <a:ext uri="{FF2B5EF4-FFF2-40B4-BE49-F238E27FC236}">
                <a16:creationId xmlns:a16="http://schemas.microsoft.com/office/drawing/2014/main" id="{1F907D88-AD86-08C5-A803-54E85DE1EDC6}"/>
              </a:ext>
            </a:extLst>
          </p:cNvPr>
          <p:cNvSpPr txBox="1"/>
          <p:nvPr/>
        </p:nvSpPr>
        <p:spPr>
          <a:xfrm>
            <a:off x="5964749" y="4173288"/>
            <a:ext cx="5501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79;p20">
            <a:extLst>
              <a:ext uri="{FF2B5EF4-FFF2-40B4-BE49-F238E27FC236}">
                <a16:creationId xmlns:a16="http://schemas.microsoft.com/office/drawing/2014/main" id="{B83EB7B6-EB31-8B5A-7EB4-BBA47F9A409E}"/>
              </a:ext>
            </a:extLst>
          </p:cNvPr>
          <p:cNvSpPr txBox="1"/>
          <p:nvPr/>
        </p:nvSpPr>
        <p:spPr>
          <a:xfrm>
            <a:off x="7195702" y="5631171"/>
            <a:ext cx="4587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80;p20">
            <a:extLst>
              <a:ext uri="{FF2B5EF4-FFF2-40B4-BE49-F238E27FC236}">
                <a16:creationId xmlns:a16="http://schemas.microsoft.com/office/drawing/2014/main" id="{5A0BB140-67DE-8CBD-D802-538B3075D989}"/>
              </a:ext>
            </a:extLst>
          </p:cNvPr>
          <p:cNvSpPr txBox="1"/>
          <p:nvPr/>
        </p:nvSpPr>
        <p:spPr>
          <a:xfrm>
            <a:off x="6198605" y="6141086"/>
            <a:ext cx="548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81;p20">
            <a:extLst>
              <a:ext uri="{FF2B5EF4-FFF2-40B4-BE49-F238E27FC236}">
                <a16:creationId xmlns:a16="http://schemas.microsoft.com/office/drawing/2014/main" id="{C09C9193-29A2-811B-E531-9E3EB241C349}"/>
              </a:ext>
            </a:extLst>
          </p:cNvPr>
          <p:cNvSpPr txBox="1"/>
          <p:nvPr/>
        </p:nvSpPr>
        <p:spPr>
          <a:xfrm>
            <a:off x="7424356" y="4617530"/>
            <a:ext cx="1000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22.82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82;p20">
            <a:extLst>
              <a:ext uri="{FF2B5EF4-FFF2-40B4-BE49-F238E27FC236}">
                <a16:creationId xmlns:a16="http://schemas.microsoft.com/office/drawing/2014/main" id="{27F62E52-2E56-A1D4-562F-A19621B6BD95}"/>
              </a:ext>
            </a:extLst>
          </p:cNvPr>
          <p:cNvSpPr txBox="1"/>
          <p:nvPr/>
        </p:nvSpPr>
        <p:spPr>
          <a:xfrm>
            <a:off x="4892042" y="4987669"/>
            <a:ext cx="10023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83;p20">
            <a:extLst>
              <a:ext uri="{FF2B5EF4-FFF2-40B4-BE49-F238E27FC236}">
                <a16:creationId xmlns:a16="http://schemas.microsoft.com/office/drawing/2014/main" id="{C9BE780F-DB56-5257-8B73-111CFB0BDE01}"/>
              </a:ext>
            </a:extLst>
          </p:cNvPr>
          <p:cNvSpPr txBox="1"/>
          <p:nvPr/>
        </p:nvSpPr>
        <p:spPr>
          <a:xfrm>
            <a:off x="4996299" y="6092836"/>
            <a:ext cx="5373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84;p20">
            <a:extLst>
              <a:ext uri="{FF2B5EF4-FFF2-40B4-BE49-F238E27FC236}">
                <a16:creationId xmlns:a16="http://schemas.microsoft.com/office/drawing/2014/main" id="{2C8F9F4D-C343-C09E-A84E-AD2F0E7FABB9}"/>
              </a:ext>
            </a:extLst>
          </p:cNvPr>
          <p:cNvSpPr txBox="1"/>
          <p:nvPr/>
        </p:nvSpPr>
        <p:spPr>
          <a:xfrm>
            <a:off x="10540031" y="1075133"/>
            <a:ext cx="13242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 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85;p20">
            <a:extLst>
              <a:ext uri="{FF2B5EF4-FFF2-40B4-BE49-F238E27FC236}">
                <a16:creationId xmlns:a16="http://schemas.microsoft.com/office/drawing/2014/main" id="{B813A0F4-8F88-7818-C99D-9B59325C25D6}"/>
              </a:ext>
            </a:extLst>
          </p:cNvPr>
          <p:cNvSpPr/>
          <p:nvPr/>
        </p:nvSpPr>
        <p:spPr>
          <a:xfrm>
            <a:off x="251286" y="2778101"/>
            <a:ext cx="1067964" cy="51124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86;p20">
            <a:extLst>
              <a:ext uri="{FF2B5EF4-FFF2-40B4-BE49-F238E27FC236}">
                <a16:creationId xmlns:a16="http://schemas.microsoft.com/office/drawing/2014/main" id="{05626DD3-F643-076E-535E-D8264F7DE856}"/>
              </a:ext>
            </a:extLst>
          </p:cNvPr>
          <p:cNvSpPr/>
          <p:nvPr/>
        </p:nvSpPr>
        <p:spPr>
          <a:xfrm>
            <a:off x="2595453" y="2101165"/>
            <a:ext cx="458780" cy="69820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87;p20">
            <a:extLst>
              <a:ext uri="{FF2B5EF4-FFF2-40B4-BE49-F238E27FC236}">
                <a16:creationId xmlns:a16="http://schemas.microsoft.com/office/drawing/2014/main" id="{E66B05A6-1785-0F1C-99F3-351F815C800B}"/>
              </a:ext>
            </a:extLst>
          </p:cNvPr>
          <p:cNvSpPr/>
          <p:nvPr/>
        </p:nvSpPr>
        <p:spPr>
          <a:xfrm>
            <a:off x="7233350" y="2155449"/>
            <a:ext cx="458780" cy="69820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88;p20">
            <a:extLst>
              <a:ext uri="{FF2B5EF4-FFF2-40B4-BE49-F238E27FC236}">
                <a16:creationId xmlns:a16="http://schemas.microsoft.com/office/drawing/2014/main" id="{FA104AC5-3AFE-4AEE-0535-BBD53A7F7012}"/>
              </a:ext>
            </a:extLst>
          </p:cNvPr>
          <p:cNvSpPr/>
          <p:nvPr/>
        </p:nvSpPr>
        <p:spPr>
          <a:xfrm>
            <a:off x="1629870" y="5974566"/>
            <a:ext cx="458780" cy="69820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89;p20">
            <a:extLst>
              <a:ext uri="{FF2B5EF4-FFF2-40B4-BE49-F238E27FC236}">
                <a16:creationId xmlns:a16="http://schemas.microsoft.com/office/drawing/2014/main" id="{3B7E12E3-8922-9812-38E7-DF1A40B074BD}"/>
              </a:ext>
            </a:extLst>
          </p:cNvPr>
          <p:cNvSpPr/>
          <p:nvPr/>
        </p:nvSpPr>
        <p:spPr>
          <a:xfrm>
            <a:off x="6239824" y="5983438"/>
            <a:ext cx="458780" cy="69820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90;p20">
            <a:extLst>
              <a:ext uri="{FF2B5EF4-FFF2-40B4-BE49-F238E27FC236}">
                <a16:creationId xmlns:a16="http://schemas.microsoft.com/office/drawing/2014/main" id="{8239CD95-E547-4644-C735-071183ED54D7}"/>
              </a:ext>
            </a:extLst>
          </p:cNvPr>
          <p:cNvSpPr/>
          <p:nvPr/>
        </p:nvSpPr>
        <p:spPr>
          <a:xfrm>
            <a:off x="4820168" y="2778316"/>
            <a:ext cx="1067964" cy="51124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91;p20">
            <a:extLst>
              <a:ext uri="{FF2B5EF4-FFF2-40B4-BE49-F238E27FC236}">
                <a16:creationId xmlns:a16="http://schemas.microsoft.com/office/drawing/2014/main" id="{9F36BB37-FFC7-2F25-E321-9751A7212DC0}"/>
              </a:ext>
            </a:extLst>
          </p:cNvPr>
          <p:cNvSpPr/>
          <p:nvPr/>
        </p:nvSpPr>
        <p:spPr>
          <a:xfrm>
            <a:off x="194673" y="6105294"/>
            <a:ext cx="1067964" cy="51124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92;p20">
            <a:extLst>
              <a:ext uri="{FF2B5EF4-FFF2-40B4-BE49-F238E27FC236}">
                <a16:creationId xmlns:a16="http://schemas.microsoft.com/office/drawing/2014/main" id="{DFA878AF-FC70-E917-DDA2-06002B82F9BB}"/>
              </a:ext>
            </a:extLst>
          </p:cNvPr>
          <p:cNvSpPr/>
          <p:nvPr/>
        </p:nvSpPr>
        <p:spPr>
          <a:xfrm>
            <a:off x="4730980" y="6068048"/>
            <a:ext cx="1067964" cy="51124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93;p20">
            <a:extLst>
              <a:ext uri="{FF2B5EF4-FFF2-40B4-BE49-F238E27FC236}">
                <a16:creationId xmlns:a16="http://schemas.microsoft.com/office/drawing/2014/main" id="{AFC61790-E900-DBC8-EAAF-E07757B9F560}"/>
              </a:ext>
            </a:extLst>
          </p:cNvPr>
          <p:cNvSpPr txBox="1"/>
          <p:nvPr/>
        </p:nvSpPr>
        <p:spPr>
          <a:xfrm>
            <a:off x="2846777" y="3269175"/>
            <a:ext cx="3798094" cy="36933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 Count by Day Segments - 2021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9FAA8-7AA2-E10E-4C54-E3822DE7F584}"/>
              </a:ext>
            </a:extLst>
          </p:cNvPr>
          <p:cNvSpPr/>
          <p:nvPr/>
        </p:nvSpPr>
        <p:spPr>
          <a:xfrm>
            <a:off x="9925878" y="1690688"/>
            <a:ext cx="219911" cy="4040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- Destination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0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Traffic per Sub-Regions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1B2015-7E7A-1BDF-397F-7D34A3D6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" y="1518639"/>
            <a:ext cx="4797136" cy="45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5DBBECA-0348-874D-0167-22DB728A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518639"/>
            <a:ext cx="4797136" cy="45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F1A08E-283F-0A53-D090-80349FDD7AFE}"/>
              </a:ext>
            </a:extLst>
          </p:cNvPr>
          <p:cNvSpPr txBox="1"/>
          <p:nvPr/>
        </p:nvSpPr>
        <p:spPr>
          <a:xfrm rot="16200000">
            <a:off x="7641528" y="2851693"/>
            <a:ext cx="1358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 million</a:t>
            </a:r>
          </a:p>
        </p:txBody>
      </p:sp>
    </p:spTree>
    <p:extLst>
      <p:ext uri="{BB962C8B-B14F-4D97-AF65-F5344CB8AC3E}">
        <p14:creationId xmlns:p14="http://schemas.microsoft.com/office/powerpoint/2010/main" val="30754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from Sub-Regions to Sub-Regions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id="{67D82AEE-DE48-3BCF-0189-AEFA8E8E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641713"/>
            <a:ext cx="4797136" cy="46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EFFC6DC-6147-6AFB-F2B7-F96055C6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" y="1641713"/>
            <a:ext cx="4797136" cy="46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from Counties to Sub-Regions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1D94E0D-9F10-4453-B18E-441CEB04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18" y="1641713"/>
            <a:ext cx="4797136" cy="45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B333255-3B20-0BD7-884F-E0895BE6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8" y="1641713"/>
            <a:ext cx="4797136" cy="45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Travel Time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oogle Shape;384;p26">
            <a:extLst>
              <a:ext uri="{FF2B5EF4-FFF2-40B4-BE49-F238E27FC236}">
                <a16:creationId xmlns:a16="http://schemas.microsoft.com/office/drawing/2014/main" id="{B13EA954-903E-8C3D-1F74-8D095E0915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90686"/>
            <a:ext cx="5486400" cy="416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5;p26">
            <a:extLst>
              <a:ext uri="{FF2B5EF4-FFF2-40B4-BE49-F238E27FC236}">
                <a16:creationId xmlns:a16="http://schemas.microsoft.com/office/drawing/2014/main" id="{74565C00-CAC6-23C1-CBF2-1601BCFF8D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6661" y="1690687"/>
            <a:ext cx="5486400" cy="4163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3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Travel Distance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394;p27">
            <a:extLst>
              <a:ext uri="{FF2B5EF4-FFF2-40B4-BE49-F238E27FC236}">
                <a16:creationId xmlns:a16="http://schemas.microsoft.com/office/drawing/2014/main" id="{F5F1AA9E-70D9-6D53-4F44-6552604492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51" y="1912563"/>
            <a:ext cx="5486400" cy="416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95;p27">
            <a:extLst>
              <a:ext uri="{FF2B5EF4-FFF2-40B4-BE49-F238E27FC236}">
                <a16:creationId xmlns:a16="http://schemas.microsoft.com/office/drawing/2014/main" id="{C67F38D0-B755-ACBF-CE5A-9A6A5BE059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2249" y="1912562"/>
            <a:ext cx="5486400" cy="4163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1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37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3987-F765-524A-91AD-57798846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73" y="1804955"/>
            <a:ext cx="11786451" cy="4279898"/>
          </a:xfrm>
        </p:spPr>
        <p:txBody>
          <a:bodyPr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traffic volume for heavy-duty vehicles is substantially higher (x2.25) than medium-duty vehicles for the 6 sub-regions.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truck traffic is between 6AM – 4PM approximately 60% of average daily traffic for the 6 sub-regions.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Bernardino and its neighboring cities receive the highest percentage of Heavy-Duty truck traffic from the Inland Empires’ other subregions and neighboring counties.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duty truck traffic has the highest trips within subregions.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Truck trips that are averaging 10 – 50 miles per trip favor dense charging networks and smaller batteries, while trips averaging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140 miles require extensive fast-charging stations and larger batteries.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Truck trips that are averaging 10 – 50 minutes can benefit from off-peak use and frequent charging, whereas trips averaging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hours require efficient charging and inter-regional coordination.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4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9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90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432;p31">
            <a:extLst>
              <a:ext uri="{FF2B5EF4-FFF2-40B4-BE49-F238E27FC236}">
                <a16:creationId xmlns:a16="http://schemas.microsoft.com/office/drawing/2014/main" id="{AC4A2D7F-A0CB-1116-92C6-F8C51650CB54}"/>
              </a:ext>
            </a:extLst>
          </p:cNvPr>
          <p:cNvGrpSpPr/>
          <p:nvPr/>
        </p:nvGrpSpPr>
        <p:grpSpPr>
          <a:xfrm>
            <a:off x="2179101" y="1979626"/>
            <a:ext cx="7327800" cy="3134156"/>
            <a:chOff x="1334275" y="608594"/>
            <a:chExt cx="7327800" cy="3134156"/>
          </a:xfrm>
        </p:grpSpPr>
        <p:sp>
          <p:nvSpPr>
            <p:cNvPr id="11" name="Google Shape;433;p31">
              <a:extLst>
                <a:ext uri="{FF2B5EF4-FFF2-40B4-BE49-F238E27FC236}">
                  <a16:creationId xmlns:a16="http://schemas.microsoft.com/office/drawing/2014/main" id="{2364AFCF-9BDD-A42F-B3B2-6914F9036540}"/>
                </a:ext>
              </a:extLst>
            </p:cNvPr>
            <p:cNvSpPr/>
            <p:nvPr/>
          </p:nvSpPr>
          <p:spPr>
            <a:xfrm>
              <a:off x="4285800" y="608594"/>
              <a:ext cx="1944000" cy="1944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34;p31">
              <a:extLst>
                <a:ext uri="{FF2B5EF4-FFF2-40B4-BE49-F238E27FC236}">
                  <a16:creationId xmlns:a16="http://schemas.microsoft.com/office/drawing/2014/main" id="{20F64824-B1A5-FF34-C33F-3E6CCB8BD580}"/>
                </a:ext>
              </a:extLst>
            </p:cNvPr>
            <p:cNvSpPr/>
            <p:nvPr/>
          </p:nvSpPr>
          <p:spPr>
            <a:xfrm>
              <a:off x="3097800" y="3022743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35;p31">
              <a:extLst>
                <a:ext uri="{FF2B5EF4-FFF2-40B4-BE49-F238E27FC236}">
                  <a16:creationId xmlns:a16="http://schemas.microsoft.com/office/drawing/2014/main" id="{6D7566FA-CED5-2B2B-B29A-46D96E52C809}"/>
                </a:ext>
              </a:extLst>
            </p:cNvPr>
            <p:cNvSpPr txBox="1"/>
            <p:nvPr/>
          </p:nvSpPr>
          <p:spPr>
            <a:xfrm>
              <a:off x="1334275" y="3022750"/>
              <a:ext cx="73278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r>
                <a:rPr lang="en-US" sz="3800" b="0" i="0" u="none" strike="noStrike" cap="none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Opportunity Charging </a:t>
              </a:r>
              <a:r>
                <a:rPr lang="en-US" sz="3800" dirty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Policy Analysis and Business Models</a:t>
              </a: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518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3987-F765-524A-91AD-57798846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73" y="1804955"/>
            <a:ext cx="11786451" cy="4279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the LTC team and the SB1 CSU Transportation Center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 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3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3987-F765-524A-91AD-57798846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73" y="1804955"/>
            <a:ext cx="11786451" cy="42798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Inland Empire (IE): Population: 4 million, Area: 27,000 sq. mi.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logistics industry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sustainability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Electrification of medium and heavy-duty trucks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charging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3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9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E21-5FA7-AB49-82A9-65FF1F44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3" y="896170"/>
            <a:ext cx="11786451" cy="6224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3987-F765-524A-91AD-57798846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73" y="1804955"/>
            <a:ext cx="11786451" cy="427989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Sub-Regions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 main city clusters of the Inland Empire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Approximately 130 miles radius from the 6 sub-regions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Medium-Duty (MD)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Class 4 to Class 6 vehicles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Heavy-Duty (HD)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Class 7 to Class 13 vehicles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Regional/Short Hauler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MD &amp; HD truck trips within the 130 miles buffer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Hauler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MD &amp; HD trips beyond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130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miles buffer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8BE21-8769-4E49-B779-1B6F7CD3A905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10E8EC0D-7EF8-2740-BFAB-BD2AF19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4C01C-1963-094F-9288-DAEC01CE439D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629B3B5-71C4-204F-8196-5648FD41A266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B5EC764-E450-E64A-8BA6-9A6A2639C04C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40794EE-C2D5-9A4F-AB07-81FC23EB6C8E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32646-6834-F34B-BB11-0C4C1A0C9B2C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3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38DB-FF5B-1F4E-95C1-29B419C4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64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of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A2475-1881-0844-A196-B1611DD5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064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794E3-1CC6-AA40-A7C9-BA6576D95830}"/>
              </a:ext>
            </a:extLst>
          </p:cNvPr>
          <p:cNvCxnSpPr>
            <a:cxnSpLocks/>
          </p:cNvCxnSpPr>
          <p:nvPr/>
        </p:nvCxnSpPr>
        <p:spPr>
          <a:xfrm>
            <a:off x="0" y="599183"/>
            <a:ext cx="10668000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onard_Trans_Center_Logo_Alt-spot.png">
            <a:extLst>
              <a:ext uri="{FF2B5EF4-FFF2-40B4-BE49-F238E27FC236}">
                <a16:creationId xmlns:a16="http://schemas.microsoft.com/office/drawing/2014/main" id="{DCD2F871-5CC9-434F-996A-9ACE609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19817"/>
          <a:stretch/>
        </p:blipFill>
        <p:spPr>
          <a:xfrm>
            <a:off x="10668000" y="166637"/>
            <a:ext cx="1321226" cy="6064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BE976-589F-C343-BAB4-484AB4085A7C}"/>
              </a:ext>
            </a:extLst>
          </p:cNvPr>
          <p:cNvCxnSpPr>
            <a:cxnSpLocks/>
          </p:cNvCxnSpPr>
          <p:nvPr/>
        </p:nvCxnSpPr>
        <p:spPr>
          <a:xfrm>
            <a:off x="0" y="6494239"/>
            <a:ext cx="11030953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1F55493-3B75-F14F-97D0-73CC78FE8661}"/>
              </a:ext>
            </a:extLst>
          </p:cNvPr>
          <p:cNvSpPr/>
          <p:nvPr/>
        </p:nvSpPr>
        <p:spPr>
          <a:xfrm>
            <a:off x="11152637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C1FE40-DA26-CC45-8A1C-330B9BE11768}"/>
              </a:ext>
            </a:extLst>
          </p:cNvPr>
          <p:cNvSpPr/>
          <p:nvPr/>
        </p:nvSpPr>
        <p:spPr>
          <a:xfrm>
            <a:off x="11379378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6628B4-F270-1544-8D47-4876650CC9FF}"/>
              </a:ext>
            </a:extLst>
          </p:cNvPr>
          <p:cNvSpPr/>
          <p:nvPr/>
        </p:nvSpPr>
        <p:spPr>
          <a:xfrm>
            <a:off x="11627746" y="6300658"/>
            <a:ext cx="361480" cy="283328"/>
          </a:xfrm>
          <a:prstGeom prst="parallelogram">
            <a:avLst>
              <a:gd name="adj" fmla="val 74928"/>
            </a:avLst>
          </a:prstGeom>
          <a:solidFill>
            <a:srgbClr val="2064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A43E3-F2BB-C945-84BA-A519C7E805FB}"/>
              </a:ext>
            </a:extLst>
          </p:cNvPr>
          <p:cNvCxnSpPr>
            <a:cxnSpLocks/>
          </p:cNvCxnSpPr>
          <p:nvPr/>
        </p:nvCxnSpPr>
        <p:spPr>
          <a:xfrm>
            <a:off x="11989226" y="6494239"/>
            <a:ext cx="247659" cy="0"/>
          </a:xfrm>
          <a:prstGeom prst="line">
            <a:avLst/>
          </a:prstGeom>
          <a:ln w="12700" cmpd="sng">
            <a:solidFill>
              <a:srgbClr val="2064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4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397257" y="3032489"/>
            <a:ext cx="46633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Inland Empire Region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t="10484"/>
          <a:stretch/>
        </p:blipFill>
        <p:spPr>
          <a:xfrm>
            <a:off x="0" y="0"/>
            <a:ext cx="12192000" cy="69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208793" y="3786345"/>
            <a:ext cx="46633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Buffer Zone Map: Convergence of Six Sub-Regions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634" y="6120874"/>
            <a:ext cx="468771" cy="48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674F380-E4C7-4749-8520-B27E136E92D4}" vid="{941DDBB9-2785-194B-9874-29D5B967F7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590</Words>
  <Application>Microsoft Office PowerPoint</Application>
  <PresentationFormat>Widescreen</PresentationFormat>
  <Paragraphs>192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Traffic Analysis of Medium and Heavy-Duty Vehicles in the Inland Empire</vt:lpstr>
      <vt:lpstr>Agenda</vt:lpstr>
      <vt:lpstr>Introduction</vt:lpstr>
      <vt:lpstr>Introduction</vt:lpstr>
      <vt:lpstr>Definitions</vt:lpstr>
      <vt:lpstr>Definitions</vt:lpstr>
      <vt:lpstr>Area of Study</vt:lpstr>
      <vt:lpstr>PowerPoint Presentation</vt:lpstr>
      <vt:lpstr>PowerPoint Presentation</vt:lpstr>
      <vt:lpstr>Cities of the Sub-Regions</vt:lpstr>
      <vt:lpstr>Data Source</vt:lpstr>
      <vt:lpstr>PowerPoint Presentation</vt:lpstr>
      <vt:lpstr>Sample Size</vt:lpstr>
      <vt:lpstr>Sample Size</vt:lpstr>
      <vt:lpstr>Results</vt:lpstr>
      <vt:lpstr>Traffic Volume</vt:lpstr>
      <vt:lpstr>Traffic Count – Trucks passing through Sub-Regions - 2021</vt:lpstr>
      <vt:lpstr>EV Charging Costs based of Time of Use Periods</vt:lpstr>
      <vt:lpstr>Traffic Count by Hour Segments - 2021</vt:lpstr>
      <vt:lpstr>PowerPoint Presentation</vt:lpstr>
      <vt:lpstr>Origin - Destination</vt:lpstr>
      <vt:lpstr>Internal Traffic per Sub-Regions</vt:lpstr>
      <vt:lpstr>Traffic from Sub-Regions to Sub-Regions</vt:lpstr>
      <vt:lpstr>Traffic from Counties to Sub-Regions</vt:lpstr>
      <vt:lpstr>Average Travel Time</vt:lpstr>
      <vt:lpstr>Average Travel Distance</vt:lpstr>
      <vt:lpstr>Discussion</vt:lpstr>
      <vt:lpstr>Discussion</vt:lpstr>
      <vt:lpstr>Future Work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Raffi Der Wartanian</dc:creator>
  <cp:lastModifiedBy>Sai Kalyan Ayyagari</cp:lastModifiedBy>
  <cp:revision>38</cp:revision>
  <dcterms:created xsi:type="dcterms:W3CDTF">2023-06-20T01:45:19Z</dcterms:created>
  <dcterms:modified xsi:type="dcterms:W3CDTF">2023-06-20T06:53:34Z</dcterms:modified>
</cp:coreProperties>
</file>